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7" r:id="rId11"/>
    <p:sldId id="264" r:id="rId12"/>
    <p:sldId id="268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BF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7136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3426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74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33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spark.apache.org/docs/latest/ml-classification-regression.html/" TargetMode="External"/><Relationship Id="rId4" Type="http://schemas.openxmlformats.org/officeDocument/2006/relationships/hyperlink" Target="https://www.kaggle.com/datasets/sidhus/crab-age-prediction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 1"/>
          <p:cNvSpPr/>
          <p:nvPr/>
        </p:nvSpPr>
        <p:spPr>
          <a:xfrm>
            <a:off x="5519940" y="3430627"/>
            <a:ext cx="7477601" cy="17033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707"/>
              </a:lnSpc>
              <a:buNone/>
            </a:pPr>
            <a:r>
              <a:rPr lang="en-US" sz="5365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Анализ данных по популяциям крабов</a:t>
            </a:r>
            <a:endParaRPr lang="en-US" sz="5365" dirty="0">
              <a:latin typeface="Agency FB" panose="020B0503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28658" y="6777326"/>
            <a:ext cx="8234600" cy="11148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624"/>
              </a:lnSpc>
            </a:pPr>
            <a:r>
              <a:rPr lang="ru-RU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Выполнили студенты 3-го курса группы 21ВТ-09.03.03.01-о3:</a:t>
            </a:r>
            <a:br>
              <a:rPr lang="ru-RU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</a:br>
            <a:r>
              <a:rPr lang="ru-RU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	Рубашевская Анастасия Андреевна</a:t>
            </a:r>
            <a:endParaRPr lang="en-US" sz="2000" dirty="0">
              <a:solidFill>
                <a:srgbClr val="DAD8E9"/>
              </a:solidFill>
              <a:latin typeface="Times New Roman" panose="02020603050405020304" pitchFamily="18" charset="0"/>
              <a:ea typeface="Mukta" pitchFamily="34" charset="-122"/>
              <a:cs typeface="Times New Roman" panose="02020603050405020304" pitchFamily="18" charset="0"/>
            </a:endParaRPr>
          </a:p>
          <a:p>
            <a:pPr algn="r">
              <a:lnSpc>
                <a:spcPts val="2624"/>
              </a:lnSpc>
            </a:pPr>
            <a:r>
              <a:rPr lang="ru-RU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Бугай Даниил Александрович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Рисунок 13" descr="Изображение выглядит как текст, логотип, Шрифт, Торговая марка&#10;&#10;Автоматически созданное описание">
            <a:extLst>
              <a:ext uri="{FF2B5EF4-FFF2-40B4-BE49-F238E27FC236}">
                <a16:creationId xmlns:a16="http://schemas.microsoft.com/office/drawing/2014/main" id="{5223CC63-49FA-A992-AFF6-C9CF373B28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17442" y="66039"/>
            <a:ext cx="1587355" cy="1587355"/>
          </a:xfrm>
          <a:prstGeom prst="rect">
            <a:avLst/>
          </a:prstGeom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94034DCD-3D7F-0A29-001D-D38A7906E932}"/>
              </a:ext>
            </a:extLst>
          </p:cNvPr>
          <p:cNvSpPr/>
          <p:nvPr/>
        </p:nvSpPr>
        <p:spPr>
          <a:xfrm>
            <a:off x="125603" y="66039"/>
            <a:ext cx="1620000" cy="162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5</a:t>
            </a:r>
          </a:p>
        </p:txBody>
      </p:sp>
      <p:pic>
        <p:nvPicPr>
          <p:cNvPr id="12" name="Рисунок 11" descr="Изображение выглядит как корона, эмблема, герб, символ&#10;&#10;Автоматически созданное описание">
            <a:extLst>
              <a:ext uri="{FF2B5EF4-FFF2-40B4-BE49-F238E27FC236}">
                <a16:creationId xmlns:a16="http://schemas.microsoft.com/office/drawing/2014/main" id="{3832F282-6241-2CAB-7E68-E71A1DDADD2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0000"/>
          <a:stretch/>
        </p:blipFill>
        <p:spPr>
          <a:xfrm>
            <a:off x="76761" y="98683"/>
            <a:ext cx="1592174" cy="155471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E46592F-75A2-044F-A24D-EBF7A3579743}"/>
              </a:ext>
            </a:extLst>
          </p:cNvPr>
          <p:cNvSpPr txBox="1"/>
          <p:nvPr/>
        </p:nvSpPr>
        <p:spPr>
          <a:xfrm>
            <a:off x="5508171" y="200355"/>
            <a:ext cx="7489370" cy="322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ru-RU" sz="2400" b="1" dirty="0">
                <a:solidFill>
                  <a:srgbClr val="C6BFE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 И НАУКИ РОССИЙСКОЙ ФЕДЕРАЦИИ</a:t>
            </a:r>
            <a:endParaRPr lang="ru-RU" dirty="0">
              <a:solidFill>
                <a:srgbClr val="C6BFE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ru-RU" sz="2400" b="1" dirty="0">
                <a:solidFill>
                  <a:srgbClr val="C6BFE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автономное образовательное</a:t>
            </a:r>
            <a:endParaRPr lang="ru-RU" dirty="0">
              <a:solidFill>
                <a:srgbClr val="C6BFE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ru-RU" sz="2400" b="1" dirty="0">
                <a:solidFill>
                  <a:srgbClr val="C6BFE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Учреждение высшего образования</a:t>
            </a:r>
            <a:endParaRPr lang="ru-RU" dirty="0">
              <a:solidFill>
                <a:srgbClr val="C6BFE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ru-RU" sz="2400" b="1" dirty="0">
                <a:solidFill>
                  <a:srgbClr val="C6BFE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«ЮЖНЫЙ ФЕДЕРАЛЬНЫЙ УНИВЕРСИТЕТ»</a:t>
            </a:r>
            <a:endParaRPr lang="ru-RU" dirty="0">
              <a:solidFill>
                <a:srgbClr val="C6BFE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ru-RU" sz="2400" b="1" dirty="0">
                <a:solidFill>
                  <a:srgbClr val="C6BFE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Институт высоких технологий и пьезотехники</a:t>
            </a:r>
            <a:endParaRPr lang="ru-RU" dirty="0">
              <a:solidFill>
                <a:srgbClr val="C6BFE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1389936" y="846475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389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Результаты работы</a:t>
            </a:r>
          </a:p>
          <a:p>
            <a:pPr marL="0" indent="0">
              <a:lnSpc>
                <a:spcPts val="4860"/>
              </a:lnSpc>
              <a:buNone/>
            </a:pPr>
            <a:r>
              <a:rPr lang="en-US" sz="3890" dirty="0">
                <a:solidFill>
                  <a:srgbClr val="C6BF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RMSE</a:t>
            </a:r>
            <a:endParaRPr lang="en-US" sz="389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371261" y="2310051"/>
            <a:ext cx="938164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В</a:t>
            </a:r>
            <a:r>
              <a:rPr lang="en-US" sz="175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результате получаем следующие таблицы</a:t>
            </a:r>
            <a:r>
              <a:rPr lang="en-US" sz="175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: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9C72791-8791-E518-D19D-B2648FCE645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1398867" y="2825324"/>
            <a:ext cx="9234535" cy="1494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9E12A37-6AE3-6C98-FF0C-0A674A1903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8371" y="4179156"/>
            <a:ext cx="7181993" cy="373837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1905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Овал 12">
            <a:extLst>
              <a:ext uri="{FF2B5EF4-FFF2-40B4-BE49-F238E27FC236}">
                <a16:creationId xmlns:a16="http://schemas.microsoft.com/office/drawing/2014/main" id="{C6329473-2FC4-279E-1F67-51FF3913D878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100" dirty="0">
                <a:solidFill>
                  <a:schemeClr val="tx1"/>
                </a:solidFill>
                <a:latin typeface="Arial Black" panose="020B0A04020102020204" pitchFamily="34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91404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377440" y="679668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Выводы</a:t>
            </a:r>
            <a:endParaRPr lang="en-US" sz="3888" dirty="0"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457687" y="1565730"/>
            <a:ext cx="938164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В ходе решения задачи, было сделано: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376" y="2403604"/>
            <a:ext cx="523756" cy="5237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624376" y="3149530"/>
            <a:ext cx="2095381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Анализ</a:t>
            </a:r>
            <a:endParaRPr lang="en-US" sz="1944" dirty="0"/>
          </a:p>
        </p:txBody>
      </p:sp>
      <p:sp>
        <p:nvSpPr>
          <p:cNvPr id="8" name="Text 4"/>
          <p:cNvSpPr/>
          <p:nvPr/>
        </p:nvSpPr>
        <p:spPr>
          <a:xfrm>
            <a:off x="2624376" y="3591371"/>
            <a:ext cx="209538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Проанализирован и визуализирован датасет CrabAgePrediction.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3012" y="2403604"/>
            <a:ext cx="523875" cy="52387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053012" y="3149649"/>
            <a:ext cx="209550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Предсказание</a:t>
            </a:r>
            <a:endParaRPr lang="en-US" sz="1944" dirty="0"/>
          </a:p>
        </p:txBody>
      </p:sp>
      <p:sp>
        <p:nvSpPr>
          <p:cNvPr id="11" name="Text 6"/>
          <p:cNvSpPr/>
          <p:nvPr/>
        </p:nvSpPr>
        <p:spPr>
          <a:xfrm>
            <a:off x="5053012" y="3591490"/>
            <a:ext cx="2095500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Предсказан возраст крабов с помощью метрических признаков различными методами регрессии.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2403604"/>
            <a:ext cx="523875" cy="52387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81768" y="3149649"/>
            <a:ext cx="209550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Анализ</a:t>
            </a:r>
            <a:endParaRPr lang="en-US" sz="1944" dirty="0"/>
          </a:p>
        </p:txBody>
      </p:sp>
      <p:sp>
        <p:nvSpPr>
          <p:cNvPr id="14" name="Text 8"/>
          <p:cNvSpPr/>
          <p:nvPr/>
        </p:nvSpPr>
        <p:spPr>
          <a:xfrm>
            <a:off x="7481768" y="3591490"/>
            <a:ext cx="2095500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Проанализированы признаки и определен наиболее влиятельный из них.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10524" y="2403604"/>
            <a:ext cx="523875" cy="52387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9910524" y="3149649"/>
            <a:ext cx="209550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Визуализация</a:t>
            </a:r>
            <a:endParaRPr lang="en-US" sz="1944" dirty="0"/>
          </a:p>
        </p:txBody>
      </p:sp>
      <p:sp>
        <p:nvSpPr>
          <p:cNvPr id="17" name="Text 10"/>
          <p:cNvSpPr/>
          <p:nvPr/>
        </p:nvSpPr>
        <p:spPr>
          <a:xfrm>
            <a:off x="9910524" y="3591490"/>
            <a:ext cx="209550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Визуализированы </a:t>
            </a:r>
            <a:r>
              <a:rPr lang="en-US" sz="1750" dirty="0" err="1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результаты</a:t>
            </a: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 работы.</a:t>
            </a:r>
            <a:endParaRPr lang="en-US" sz="1750" dirty="0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CC2CDF8F-6429-502C-B5C7-292648A7A578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100" dirty="0">
                <a:solidFill>
                  <a:schemeClr val="tx1"/>
                </a:solidFill>
                <a:latin typeface="Arial Black" panose="020B0A04020102020204" pitchFamily="34" charset="0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624376" y="716280"/>
            <a:ext cx="5397698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ru-RU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Список литературы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624376" y="1572374"/>
            <a:ext cx="991596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457200" indent="-457200" algn="just">
              <a:lnSpc>
                <a:spcPts val="2624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Kaggle </a:t>
            </a:r>
            <a:r>
              <a:rPr lang="en-US" sz="2400" dirty="0" err="1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CrabAgePrediction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[</a:t>
            </a: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Электронный ресурс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] – URL: 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  <a:hlinkClick r:id="rId4"/>
              </a:rPr>
              <a:t>https://www.kaggle.com/datasets/sidhus/crab-age-prediction/</a:t>
            </a:r>
            <a:endParaRPr lang="en-US" sz="2400" dirty="0">
              <a:solidFill>
                <a:srgbClr val="DAD8E9"/>
              </a:solidFill>
              <a:latin typeface="Times New Roman" panose="02020603050405020304" pitchFamily="18" charset="0"/>
              <a:ea typeface="Mukta" pitchFamily="34" charset="-122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ts val="2624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Apache Spark Classification and regression [</a:t>
            </a: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Электронный ресурс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]</a:t>
            </a: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– 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URL:</a:t>
            </a:r>
          </a:p>
          <a:p>
            <a:pPr algn="just">
              <a:lnSpc>
                <a:spcPts val="2624"/>
              </a:lnSpc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     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  <a:hlinkClick r:id="rId5"/>
              </a:rPr>
              <a:t>https://spark.apache.org/docs/latest/ml-classification-regression.html/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</a:t>
            </a:r>
          </a:p>
          <a:p>
            <a:pPr algn="just">
              <a:lnSpc>
                <a:spcPts val="2624"/>
              </a:lnSpc>
            </a:pPr>
            <a:endParaRPr lang="en-US" sz="2400" dirty="0">
              <a:solidFill>
                <a:srgbClr val="DAD8E9"/>
              </a:solidFill>
              <a:latin typeface="Times New Roman" panose="02020603050405020304" pitchFamily="18" charset="0"/>
              <a:ea typeface="Mukta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D591B8AB-36B2-21B4-A9E1-B260AF73BB5E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100" dirty="0">
                <a:solidFill>
                  <a:schemeClr val="tx1"/>
                </a:solidFill>
                <a:latin typeface="Arial Black" panose="020B0A04020102020204" pitchFamily="34" charset="0"/>
              </a:rPr>
              <a:t>12</a:t>
            </a:r>
            <a:endParaRPr lang="ru-RU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83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624376" y="1446848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Постановка </a:t>
            </a: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задачи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624375" y="2212232"/>
            <a:ext cx="938164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Задача регрессионного анализа возраста крабов, предполагает оценку различных физических характеристик крабов и их взаимосвязи с возрастом.</a:t>
            </a:r>
            <a:endParaRPr lang="en-US" sz="2400" dirty="0">
              <a:latin typeface="Agency FB" panose="020B0503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2624376" y="3424714"/>
            <a:ext cx="4579739" cy="1567934"/>
          </a:xfrm>
          <a:prstGeom prst="roundRect">
            <a:avLst>
              <a:gd name="adj" fmla="val 637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7" name="Text 4"/>
          <p:cNvSpPr/>
          <p:nvPr/>
        </p:nvSpPr>
        <p:spPr>
          <a:xfrm>
            <a:off x="2854166" y="3654504"/>
            <a:ext cx="3266003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Ознакомиться с датасетом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2854166" y="4096345"/>
            <a:ext cx="412015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Изучить все поля и визуализировать.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424714"/>
            <a:ext cx="4579739" cy="1567934"/>
          </a:xfrm>
          <a:prstGeom prst="roundRect">
            <a:avLst>
              <a:gd name="adj" fmla="val 637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0" name="Text 7"/>
          <p:cNvSpPr/>
          <p:nvPr/>
        </p:nvSpPr>
        <p:spPr>
          <a:xfrm>
            <a:off x="7656076" y="3654504"/>
            <a:ext cx="347472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Предсказать возраст крабов</a:t>
            </a:r>
            <a:endParaRPr lang="en-US" sz="1944" dirty="0"/>
          </a:p>
        </p:txBody>
      </p:sp>
      <p:sp>
        <p:nvSpPr>
          <p:cNvPr id="11" name="Text 8"/>
          <p:cNvSpPr/>
          <p:nvPr/>
        </p:nvSpPr>
        <p:spPr>
          <a:xfrm>
            <a:off x="7656076" y="4096345"/>
            <a:ext cx="412015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С помощью метрических признаков различными методами регрессии.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624376" y="5214818"/>
            <a:ext cx="4579739" cy="1567934"/>
          </a:xfrm>
          <a:prstGeom prst="roundRect">
            <a:avLst>
              <a:gd name="adj" fmla="val 637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3" name="Text 10"/>
          <p:cNvSpPr/>
          <p:nvPr/>
        </p:nvSpPr>
        <p:spPr>
          <a:xfrm>
            <a:off x="2854166" y="5444609"/>
            <a:ext cx="3571042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Проанализировать признаки</a:t>
            </a:r>
            <a:endParaRPr lang="en-US" sz="1944" dirty="0"/>
          </a:p>
        </p:txBody>
      </p:sp>
      <p:sp>
        <p:nvSpPr>
          <p:cNvPr id="14" name="Text 11"/>
          <p:cNvSpPr/>
          <p:nvPr/>
        </p:nvSpPr>
        <p:spPr>
          <a:xfrm>
            <a:off x="2854166" y="5886450"/>
            <a:ext cx="412015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Определить наиболее влиятельный из них.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7426285" y="5214818"/>
            <a:ext cx="4579739" cy="1567934"/>
          </a:xfrm>
          <a:prstGeom prst="roundRect">
            <a:avLst>
              <a:gd name="adj" fmla="val 637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6" name="Text 13"/>
          <p:cNvSpPr/>
          <p:nvPr/>
        </p:nvSpPr>
        <p:spPr>
          <a:xfrm>
            <a:off x="7656076" y="5444609"/>
            <a:ext cx="310515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Визуализировать датасет</a:t>
            </a:r>
            <a:endParaRPr lang="en-US" sz="1944" dirty="0"/>
          </a:p>
        </p:txBody>
      </p:sp>
      <p:sp>
        <p:nvSpPr>
          <p:cNvPr id="17" name="Text 14"/>
          <p:cNvSpPr/>
          <p:nvPr/>
        </p:nvSpPr>
        <p:spPr>
          <a:xfrm>
            <a:off x="7656076" y="5886450"/>
            <a:ext cx="412015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И </a:t>
            </a:r>
            <a:r>
              <a:rPr lang="en-US" sz="1750" dirty="0" err="1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результаты</a:t>
            </a: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 работы.</a:t>
            </a:r>
            <a:endParaRPr lang="en-US" sz="1750" dirty="0"/>
          </a:p>
        </p:txBody>
      </p:sp>
      <p:pic>
        <p:nvPicPr>
          <p:cNvPr id="22" name="Рисунок 21" descr="База данных контур">
            <a:extLst>
              <a:ext uri="{FF2B5EF4-FFF2-40B4-BE49-F238E27FC236}">
                <a16:creationId xmlns:a16="http://schemas.microsoft.com/office/drawing/2014/main" id="{6F34335A-D459-88AB-2A68-D2C211D23C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63108" y="3451387"/>
            <a:ext cx="618284" cy="618284"/>
          </a:xfrm>
          <a:prstGeom prst="rect">
            <a:avLst/>
          </a:prstGeom>
        </p:spPr>
      </p:pic>
      <p:pic>
        <p:nvPicPr>
          <p:cNvPr id="24" name="Рисунок 23" descr="Краб контур">
            <a:extLst>
              <a:ext uri="{FF2B5EF4-FFF2-40B4-BE49-F238E27FC236}">
                <a16:creationId xmlns:a16="http://schemas.microsoft.com/office/drawing/2014/main" id="{E9457877-8CAF-0FDA-ADFE-F86A486975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325991" y="3472188"/>
            <a:ext cx="680033" cy="680033"/>
          </a:xfrm>
          <a:prstGeom prst="rect">
            <a:avLst/>
          </a:prstGeom>
        </p:spPr>
      </p:pic>
      <p:pic>
        <p:nvPicPr>
          <p:cNvPr id="26" name="Рисунок 25" descr="Диаграмма рассеяния со сплошной заливкой">
            <a:extLst>
              <a:ext uri="{FF2B5EF4-FFF2-40B4-BE49-F238E27FC236}">
                <a16:creationId xmlns:a16="http://schemas.microsoft.com/office/drawing/2014/main" id="{2A6AF307-8C6B-505D-012F-082029278E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375435" y="5264025"/>
            <a:ext cx="581144" cy="581144"/>
          </a:xfrm>
          <a:prstGeom prst="rect">
            <a:avLst/>
          </a:prstGeom>
        </p:spPr>
      </p:pic>
      <p:pic>
        <p:nvPicPr>
          <p:cNvPr id="30" name="Рисунок 29" descr="Презентация с круговой диаграммой контур">
            <a:extLst>
              <a:ext uri="{FF2B5EF4-FFF2-40B4-BE49-F238E27FC236}">
                <a16:creationId xmlns:a16="http://schemas.microsoft.com/office/drawing/2014/main" id="{8A04650E-DA5D-4AE4-979B-110A328EE72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666446" y="5256796"/>
            <a:ext cx="514946" cy="514946"/>
          </a:xfrm>
          <a:prstGeom prst="rect">
            <a:avLst/>
          </a:prstGeom>
        </p:spPr>
      </p:pic>
      <p:sp>
        <p:nvSpPr>
          <p:cNvPr id="31" name="Овал 30">
            <a:extLst>
              <a:ext uri="{FF2B5EF4-FFF2-40B4-BE49-F238E27FC236}">
                <a16:creationId xmlns:a16="http://schemas.microsoft.com/office/drawing/2014/main" id="{BF796AEF-A730-D039-F562-B5384BC9411D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4234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902148" y="574834"/>
            <a:ext cx="4645223" cy="5806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72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Описание датасета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902148" y="1369696"/>
            <a:ext cx="8825984" cy="6272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469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Датасет CrabAgePrediction представляет собой набор метрических данных о крабах, а также информацию о поле и возрасте.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2902148" y="2435900"/>
            <a:ext cx="8825984" cy="5231606"/>
          </a:xfrm>
          <a:prstGeom prst="roundRect">
            <a:avLst>
              <a:gd name="adj" fmla="val 179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7" name="Shape 4"/>
          <p:cNvSpPr/>
          <p:nvPr/>
        </p:nvSpPr>
        <p:spPr>
          <a:xfrm>
            <a:off x="2909768" y="2443520"/>
            <a:ext cx="8810744" cy="57959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3118842" y="2576513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Sex</a:t>
            </a:r>
            <a:endParaRPr lang="en-US" sz="1646" dirty="0"/>
          </a:p>
        </p:txBody>
      </p:sp>
      <p:sp>
        <p:nvSpPr>
          <p:cNvPr id="9" name="Text 6"/>
          <p:cNvSpPr/>
          <p:nvPr/>
        </p:nvSpPr>
        <p:spPr>
          <a:xfrm>
            <a:off x="7527965" y="2576513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Пол краба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2909768" y="3023116"/>
            <a:ext cx="8810744" cy="57959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3118842" y="3156109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Length</a:t>
            </a:r>
            <a:endParaRPr lang="en-US" sz="1646" dirty="0"/>
          </a:p>
        </p:txBody>
      </p:sp>
      <p:sp>
        <p:nvSpPr>
          <p:cNvPr id="12" name="Text 9"/>
          <p:cNvSpPr/>
          <p:nvPr/>
        </p:nvSpPr>
        <p:spPr>
          <a:xfrm>
            <a:off x="7527965" y="3156109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Длина краба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2909768" y="3602712"/>
            <a:ext cx="8810744" cy="57959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Text 11"/>
          <p:cNvSpPr/>
          <p:nvPr/>
        </p:nvSpPr>
        <p:spPr>
          <a:xfrm>
            <a:off x="3118842" y="3735705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Diameter</a:t>
            </a:r>
            <a:endParaRPr lang="en-US" sz="1646" dirty="0"/>
          </a:p>
        </p:txBody>
      </p:sp>
      <p:sp>
        <p:nvSpPr>
          <p:cNvPr id="15" name="Text 12"/>
          <p:cNvSpPr/>
          <p:nvPr/>
        </p:nvSpPr>
        <p:spPr>
          <a:xfrm>
            <a:off x="7527965" y="3735705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Диаметр краба</a:t>
            </a:r>
            <a:endParaRPr lang="en-US" sz="2000" dirty="0"/>
          </a:p>
        </p:txBody>
      </p:sp>
      <p:sp>
        <p:nvSpPr>
          <p:cNvPr id="16" name="Shape 13"/>
          <p:cNvSpPr/>
          <p:nvPr/>
        </p:nvSpPr>
        <p:spPr>
          <a:xfrm>
            <a:off x="2909768" y="4182308"/>
            <a:ext cx="8810744" cy="57959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7" name="Text 14"/>
          <p:cNvSpPr/>
          <p:nvPr/>
        </p:nvSpPr>
        <p:spPr>
          <a:xfrm>
            <a:off x="3118842" y="4315301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Height</a:t>
            </a:r>
            <a:endParaRPr lang="en-US" sz="1646" dirty="0"/>
          </a:p>
        </p:txBody>
      </p:sp>
      <p:sp>
        <p:nvSpPr>
          <p:cNvPr id="18" name="Text 15"/>
          <p:cNvSpPr/>
          <p:nvPr/>
        </p:nvSpPr>
        <p:spPr>
          <a:xfrm>
            <a:off x="7527965" y="4315301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Высота краба</a:t>
            </a:r>
            <a:endParaRPr lang="en-US" sz="2000" dirty="0"/>
          </a:p>
        </p:txBody>
      </p:sp>
      <p:sp>
        <p:nvSpPr>
          <p:cNvPr id="19" name="Shape 16"/>
          <p:cNvSpPr/>
          <p:nvPr/>
        </p:nvSpPr>
        <p:spPr>
          <a:xfrm>
            <a:off x="2909768" y="4761905"/>
            <a:ext cx="8810744" cy="57959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0" name="Text 17"/>
          <p:cNvSpPr/>
          <p:nvPr/>
        </p:nvSpPr>
        <p:spPr>
          <a:xfrm>
            <a:off x="3118842" y="4894897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Weight</a:t>
            </a:r>
            <a:endParaRPr lang="en-US" sz="1646" dirty="0"/>
          </a:p>
        </p:txBody>
      </p:sp>
      <p:sp>
        <p:nvSpPr>
          <p:cNvPr id="21" name="Text 18"/>
          <p:cNvSpPr/>
          <p:nvPr/>
        </p:nvSpPr>
        <p:spPr>
          <a:xfrm>
            <a:off x="7527965" y="4894897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Вес краба</a:t>
            </a:r>
            <a:endParaRPr lang="en-US" sz="2000" dirty="0"/>
          </a:p>
        </p:txBody>
      </p:sp>
      <p:sp>
        <p:nvSpPr>
          <p:cNvPr id="22" name="Shape 19"/>
          <p:cNvSpPr/>
          <p:nvPr/>
        </p:nvSpPr>
        <p:spPr>
          <a:xfrm>
            <a:off x="2909768" y="5341501"/>
            <a:ext cx="8810744" cy="57959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3" name="Text 20"/>
          <p:cNvSpPr/>
          <p:nvPr/>
        </p:nvSpPr>
        <p:spPr>
          <a:xfrm>
            <a:off x="3118842" y="5474494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Shucked Weight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527965" y="5474494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Вес краба без оболочки</a:t>
            </a:r>
            <a:endParaRPr lang="en-US" sz="2000" dirty="0"/>
          </a:p>
        </p:txBody>
      </p:sp>
      <p:sp>
        <p:nvSpPr>
          <p:cNvPr id="25" name="Shape 22"/>
          <p:cNvSpPr/>
          <p:nvPr/>
        </p:nvSpPr>
        <p:spPr>
          <a:xfrm>
            <a:off x="2909768" y="5921097"/>
            <a:ext cx="8810744" cy="57959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6" name="Text 23"/>
          <p:cNvSpPr/>
          <p:nvPr/>
        </p:nvSpPr>
        <p:spPr>
          <a:xfrm>
            <a:off x="3118842" y="6054090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Viscera Weight</a:t>
            </a:r>
            <a:endParaRPr lang="en-US" sz="2000" dirty="0"/>
          </a:p>
        </p:txBody>
      </p:sp>
      <p:sp>
        <p:nvSpPr>
          <p:cNvPr id="27" name="Text 24"/>
          <p:cNvSpPr/>
          <p:nvPr/>
        </p:nvSpPr>
        <p:spPr>
          <a:xfrm>
            <a:off x="7527965" y="6054090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Вес брюшной полости</a:t>
            </a:r>
            <a:endParaRPr lang="en-US" sz="2000" dirty="0"/>
          </a:p>
        </p:txBody>
      </p:sp>
      <p:sp>
        <p:nvSpPr>
          <p:cNvPr id="28" name="Shape 25"/>
          <p:cNvSpPr/>
          <p:nvPr/>
        </p:nvSpPr>
        <p:spPr>
          <a:xfrm>
            <a:off x="2909768" y="6500693"/>
            <a:ext cx="8810744" cy="57959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9" name="Text 26"/>
          <p:cNvSpPr/>
          <p:nvPr/>
        </p:nvSpPr>
        <p:spPr>
          <a:xfrm>
            <a:off x="3118842" y="6633686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Shell Weight</a:t>
            </a:r>
            <a:endParaRPr lang="en-US" sz="2000" dirty="0"/>
          </a:p>
        </p:txBody>
      </p:sp>
      <p:sp>
        <p:nvSpPr>
          <p:cNvPr id="30" name="Text 27"/>
          <p:cNvSpPr/>
          <p:nvPr/>
        </p:nvSpPr>
        <p:spPr>
          <a:xfrm>
            <a:off x="7527965" y="6633686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Вес оболочки</a:t>
            </a:r>
            <a:endParaRPr lang="en-US" sz="2000" dirty="0"/>
          </a:p>
        </p:txBody>
      </p:sp>
      <p:sp>
        <p:nvSpPr>
          <p:cNvPr id="31" name="Shape 28"/>
          <p:cNvSpPr/>
          <p:nvPr/>
        </p:nvSpPr>
        <p:spPr>
          <a:xfrm>
            <a:off x="2909768" y="7080290"/>
            <a:ext cx="8810744" cy="57959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2" name="Text 29"/>
          <p:cNvSpPr/>
          <p:nvPr/>
        </p:nvSpPr>
        <p:spPr>
          <a:xfrm>
            <a:off x="3118842" y="7213283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Age</a:t>
            </a:r>
            <a:endParaRPr lang="en-US" sz="1646" dirty="0"/>
          </a:p>
        </p:txBody>
      </p:sp>
      <p:sp>
        <p:nvSpPr>
          <p:cNvPr id="33" name="Text 30"/>
          <p:cNvSpPr/>
          <p:nvPr/>
        </p:nvSpPr>
        <p:spPr>
          <a:xfrm>
            <a:off x="7527965" y="7213283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Возраст краба</a:t>
            </a:r>
            <a:endParaRPr lang="en-US" sz="2000" dirty="0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7F62A763-D364-3B11-1FB8-B6D0CF74B6F5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81261"/>
            <a:ext cx="4937760" cy="10361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Ход работы</a:t>
            </a:r>
            <a:b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</a:br>
            <a:r>
              <a:rPr lang="ru-RU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  </a:t>
            </a:r>
            <a:r>
              <a:rPr lang="ru-RU" sz="3600" u="sng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Гипотеза</a:t>
            </a:r>
            <a:endParaRPr lang="en-US" sz="4400" u="sng" dirty="0">
              <a:latin typeface="Agency FB" panose="020B0503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833199" y="3119318"/>
            <a:ext cx="93064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 ходе анализа поставленной задачи были сформулированы две основные гипотезы:</a:t>
            </a:r>
          </a:p>
        </p:txBody>
      </p:sp>
      <p:sp>
        <p:nvSpPr>
          <p:cNvPr id="7" name="Shape 3"/>
          <p:cNvSpPr/>
          <p:nvPr/>
        </p:nvSpPr>
        <p:spPr>
          <a:xfrm>
            <a:off x="833199" y="395239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4"/>
          <p:cNvSpPr/>
          <p:nvPr/>
        </p:nvSpPr>
        <p:spPr>
          <a:xfrm>
            <a:off x="1027748" y="4054197"/>
            <a:ext cx="110847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33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333" dirty="0"/>
          </a:p>
        </p:txBody>
      </p:sp>
      <p:sp>
        <p:nvSpPr>
          <p:cNvPr id="9" name="Text 5"/>
          <p:cNvSpPr/>
          <p:nvPr/>
        </p:nvSpPr>
        <p:spPr>
          <a:xfrm>
            <a:off x="1555313" y="3952399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Взаимосвязь</a:t>
            </a:r>
            <a:endParaRPr lang="en-US" sz="1944" dirty="0"/>
          </a:p>
        </p:txBody>
      </p:sp>
      <p:sp>
        <p:nvSpPr>
          <p:cNvPr id="10" name="Text 6"/>
          <p:cNvSpPr/>
          <p:nvPr/>
        </p:nvSpPr>
        <p:spPr>
          <a:xfrm>
            <a:off x="1555313" y="4394240"/>
            <a:ext cx="38200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Существует статистически значимая взаимосвязь между определенными физическими характеристиками крабов и их возрастом.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597485" y="395239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2" name="Text 8"/>
          <p:cNvSpPr/>
          <p:nvPr/>
        </p:nvSpPr>
        <p:spPr>
          <a:xfrm>
            <a:off x="5760720" y="4054197"/>
            <a:ext cx="173355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33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333" dirty="0"/>
          </a:p>
        </p:txBody>
      </p:sp>
      <p:sp>
        <p:nvSpPr>
          <p:cNvPr id="13" name="Text 9"/>
          <p:cNvSpPr/>
          <p:nvPr/>
        </p:nvSpPr>
        <p:spPr>
          <a:xfrm>
            <a:off x="6319599" y="3952399"/>
            <a:ext cx="2690693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Способность моделей</a:t>
            </a:r>
            <a:endParaRPr lang="en-US" sz="1944" dirty="0"/>
          </a:p>
        </p:txBody>
      </p:sp>
      <p:sp>
        <p:nvSpPr>
          <p:cNvPr id="14" name="Text 10"/>
          <p:cNvSpPr/>
          <p:nvPr/>
        </p:nvSpPr>
        <p:spPr>
          <a:xfrm>
            <a:off x="6319599" y="4394240"/>
            <a:ext cx="3820001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Разработанные модели машинного обучения способны с определенной точностью прогнозировать возраст крабов на основе их физических характеристик.</a:t>
            </a:r>
            <a:endParaRPr lang="en-US" sz="1750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BA5DEF31-521D-C536-FA6E-A8860C022C5E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624376" y="716280"/>
            <a:ext cx="5397698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Визуализация данных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624376" y="1572374"/>
            <a:ext cx="991596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Построив диаграмму рассеяния по датасету CrabAgePrediction мы можем наблюдать следующие аномалии.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799114" y="2443144"/>
            <a:ext cx="6293576" cy="382859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624375" y="6323970"/>
            <a:ext cx="991596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На данном изображении по оси Y – отложен возраст крабов в месяцах, на оси X – все остальные параметры исходного датасета</a:t>
            </a:r>
            <a:r>
              <a:rPr lang="en-US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D591B8AB-36B2-21B4-A9E1-B260AF73BB5E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oundRect">
            <a:avLst>
              <a:gd name="adj" fmla="val 2430"/>
            </a:avLst>
          </a:prstGeom>
          <a:solidFill>
            <a:srgbClr val="0B0C23">
              <a:alpha val="80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2"/>
          <p:cNvSpPr/>
          <p:nvPr/>
        </p:nvSpPr>
        <p:spPr>
          <a:xfrm>
            <a:off x="2624376" y="1562992"/>
            <a:ext cx="5740718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Предобработка данных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2624255" y="2404232"/>
            <a:ext cx="9381649" cy="7501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Первым этапом работы являлось визуализация данных датасета для определения наличия аномалий в виде диаграммы рассеяния.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4"/>
          <p:cNvSpPr/>
          <p:nvPr/>
        </p:nvSpPr>
        <p:spPr>
          <a:xfrm>
            <a:off x="2624376" y="3827383"/>
            <a:ext cx="9381649" cy="44410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9" name="Shape 5"/>
          <p:cNvSpPr/>
          <p:nvPr/>
        </p:nvSpPr>
        <p:spPr>
          <a:xfrm>
            <a:off x="4091642" y="3827324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Shape 6"/>
          <p:cNvSpPr/>
          <p:nvPr/>
        </p:nvSpPr>
        <p:spPr>
          <a:xfrm>
            <a:off x="3863935" y="35774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7"/>
          <p:cNvSpPr/>
          <p:nvPr/>
        </p:nvSpPr>
        <p:spPr>
          <a:xfrm>
            <a:off x="4058483" y="3679210"/>
            <a:ext cx="110847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33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333" dirty="0"/>
          </a:p>
        </p:txBody>
      </p:sp>
      <p:sp>
        <p:nvSpPr>
          <p:cNvPr id="12" name="Text 8"/>
          <p:cNvSpPr/>
          <p:nvPr/>
        </p:nvSpPr>
        <p:spPr>
          <a:xfrm>
            <a:off x="2879408" y="4827270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3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Анализ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2846546" y="5269111"/>
            <a:ext cx="2534722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Нахождение примеров случаев аномального возраста.</a:t>
            </a:r>
            <a:endParaRPr lang="en-US" dirty="0"/>
          </a:p>
        </p:txBody>
      </p:sp>
      <p:sp>
        <p:nvSpPr>
          <p:cNvPr id="14" name="Shape 10"/>
          <p:cNvSpPr/>
          <p:nvPr/>
        </p:nvSpPr>
        <p:spPr>
          <a:xfrm>
            <a:off x="7292876" y="3827324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5" name="Shape 11"/>
          <p:cNvSpPr/>
          <p:nvPr/>
        </p:nvSpPr>
        <p:spPr>
          <a:xfrm>
            <a:off x="7065169" y="35774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6" name="Text 12"/>
          <p:cNvSpPr/>
          <p:nvPr/>
        </p:nvSpPr>
        <p:spPr>
          <a:xfrm>
            <a:off x="7228403" y="3679210"/>
            <a:ext cx="173355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33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333" dirty="0"/>
          </a:p>
        </p:txBody>
      </p:sp>
      <p:sp>
        <p:nvSpPr>
          <p:cNvPr id="17" name="Text 13"/>
          <p:cNvSpPr/>
          <p:nvPr/>
        </p:nvSpPr>
        <p:spPr>
          <a:xfrm>
            <a:off x="6080641" y="4827270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3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Предобработка</a:t>
            </a:r>
            <a:endParaRPr lang="en-US" sz="2000" dirty="0"/>
          </a:p>
        </p:txBody>
      </p:sp>
      <p:sp>
        <p:nvSpPr>
          <p:cNvPr id="18" name="Text 14"/>
          <p:cNvSpPr/>
          <p:nvPr/>
        </p:nvSpPr>
        <p:spPr>
          <a:xfrm>
            <a:off x="6047780" y="5269111"/>
            <a:ext cx="2534722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Индексация исходных данных.</a:t>
            </a:r>
            <a:endParaRPr lang="en-US" dirty="0"/>
          </a:p>
        </p:txBody>
      </p:sp>
      <p:sp>
        <p:nvSpPr>
          <p:cNvPr id="19" name="Shape 15"/>
          <p:cNvSpPr/>
          <p:nvPr/>
        </p:nvSpPr>
        <p:spPr>
          <a:xfrm>
            <a:off x="10494228" y="3827324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0" name="Shape 16"/>
          <p:cNvSpPr/>
          <p:nvPr/>
        </p:nvSpPr>
        <p:spPr>
          <a:xfrm>
            <a:off x="10266521" y="35774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1" name="Text 17"/>
          <p:cNvSpPr/>
          <p:nvPr/>
        </p:nvSpPr>
        <p:spPr>
          <a:xfrm>
            <a:off x="10430470" y="3679210"/>
            <a:ext cx="171926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33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333" dirty="0"/>
          </a:p>
        </p:txBody>
      </p:sp>
      <p:sp>
        <p:nvSpPr>
          <p:cNvPr id="22" name="Text 18"/>
          <p:cNvSpPr/>
          <p:nvPr/>
        </p:nvSpPr>
        <p:spPr>
          <a:xfrm>
            <a:off x="9281993" y="4827270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3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Преобразование</a:t>
            </a:r>
            <a:endParaRPr lang="en-US" sz="2000" dirty="0"/>
          </a:p>
        </p:txBody>
      </p:sp>
      <p:sp>
        <p:nvSpPr>
          <p:cNvPr id="23" name="Text 19"/>
          <p:cNvSpPr/>
          <p:nvPr/>
        </p:nvSpPr>
        <p:spPr>
          <a:xfrm>
            <a:off x="9249013" y="5269111"/>
            <a:ext cx="253484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Преобразование категориальных данных в непрерывные величины.</a:t>
            </a:r>
            <a:endParaRPr lang="en-US" dirty="0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84688AB5-0F59-FEE2-18CD-BE151A3B58C0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 1"/>
          <p:cNvSpPr/>
          <p:nvPr/>
        </p:nvSpPr>
        <p:spPr>
          <a:xfrm>
            <a:off x="4734878" y="574596"/>
            <a:ext cx="4865013" cy="580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68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Построение моделей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4734878" y="1279923"/>
            <a:ext cx="8818245" cy="939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467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Затем на основе обновленных данных были построены различные модели машинного обучения, которые впоследствии предсказывали возраст крабов с определенной точностью</a:t>
            </a:r>
            <a:r>
              <a:rPr lang="en-US" sz="1645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.</a:t>
            </a:r>
            <a:endParaRPr lang="en-US" sz="1645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878" y="2642592"/>
            <a:ext cx="1044178" cy="167080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2309" y="2851428"/>
            <a:ext cx="2320528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Times New Roman" panose="02020603050405020304" pitchFamily="18" charset="0"/>
                <a:ea typeface="Prompt" pitchFamily="34" charset="-122"/>
                <a:cs typeface="Times New Roman" panose="02020603050405020304" pitchFamily="18" charset="0"/>
              </a:rPr>
              <a:t>Модели</a:t>
            </a:r>
            <a:endParaRPr lang="en-US" sz="182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092309" y="3266718"/>
            <a:ext cx="7460813" cy="3132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7"/>
              </a:lnSpc>
              <a:buNone/>
            </a:pPr>
            <a:r>
              <a:rPr lang="en-US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Построение различных моделей машинного обучения.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4878" y="4313396"/>
            <a:ext cx="1044178" cy="167080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2309" y="4522232"/>
            <a:ext cx="2320528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Times New Roman" panose="02020603050405020304" pitchFamily="18" charset="0"/>
                <a:ea typeface="Prompt" pitchFamily="34" charset="-122"/>
                <a:cs typeface="Times New Roman" panose="02020603050405020304" pitchFamily="18" charset="0"/>
              </a:rPr>
              <a:t>Предсказание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092309" y="4937522"/>
            <a:ext cx="7460813" cy="3132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7"/>
              </a:lnSpc>
              <a:buNone/>
            </a:pPr>
            <a:r>
              <a:rPr lang="en-US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Предсказание возраста крабов с определенной точностью</a:t>
            </a:r>
            <a:r>
              <a:rPr lang="en-US" sz="1645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.</a:t>
            </a:r>
            <a:endParaRPr lang="en-US" sz="1645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4878" y="5984200"/>
            <a:ext cx="1044178" cy="167080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2309" y="6193036"/>
            <a:ext cx="2320528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Times New Roman" panose="02020603050405020304" pitchFamily="18" charset="0"/>
                <a:ea typeface="Prompt" pitchFamily="34" charset="-122"/>
                <a:cs typeface="Times New Roman" panose="02020603050405020304" pitchFamily="18" charset="0"/>
              </a:rPr>
              <a:t>Оценка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6092309" y="6608326"/>
            <a:ext cx="7460813" cy="3132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7"/>
              </a:lnSpc>
              <a:buNone/>
            </a:pPr>
            <a:r>
              <a:rPr lang="en-US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Оценка точности с помощью метрики MSE</a:t>
            </a:r>
            <a:r>
              <a:rPr lang="en-US" sz="1645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.</a:t>
            </a:r>
            <a:endParaRPr lang="en-US" sz="1645" dirty="0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34CDC51D-B661-CF04-D5EE-A7F9324443C5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1579348" y="964779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ru-RU" sz="3888" dirty="0">
                <a:solidFill>
                  <a:srgbClr val="C6BFEE"/>
                </a:solidFill>
                <a:cs typeface="Prompt" pitchFamily="34" charset="-120"/>
              </a:rPr>
              <a:t>Статистические данные</a:t>
            </a:r>
            <a:endParaRPr lang="en-US" sz="3888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12C4FB4-9E78-D87F-714E-F576E4A35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7429" y="2766847"/>
            <a:ext cx="9429796" cy="524908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Text 3">
            <a:extLst>
              <a:ext uri="{FF2B5EF4-FFF2-40B4-BE49-F238E27FC236}">
                <a16:creationId xmlns:a16="http://schemas.microsoft.com/office/drawing/2014/main" id="{79AEFB6D-413E-F111-1E1E-40B0612C96C7}"/>
              </a:ext>
            </a:extLst>
          </p:cNvPr>
          <p:cNvSpPr/>
          <p:nvPr/>
        </p:nvSpPr>
        <p:spPr>
          <a:xfrm>
            <a:off x="1579349" y="1792522"/>
            <a:ext cx="11940708" cy="17997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Анализируя представленные ниже круговые диаграммы, мы выявили наиболее значимые физические характеристики крабов для некоторых моделей машинного обучения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Рисунок 12" descr="Краб со сплошной заливкой">
            <a:extLst>
              <a:ext uri="{FF2B5EF4-FFF2-40B4-BE49-F238E27FC236}">
                <a16:creationId xmlns:a16="http://schemas.microsoft.com/office/drawing/2014/main" id="{3B261DA3-7244-16C0-E31E-C1CF02D079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0398" y="5133517"/>
            <a:ext cx="3266634" cy="3266634"/>
          </a:xfrm>
          <a:prstGeom prst="rect">
            <a:avLst/>
          </a:prstGeom>
        </p:spPr>
      </p:pic>
      <p:sp>
        <p:nvSpPr>
          <p:cNvPr id="14" name="Овал 13">
            <a:extLst>
              <a:ext uri="{FF2B5EF4-FFF2-40B4-BE49-F238E27FC236}">
                <a16:creationId xmlns:a16="http://schemas.microsoft.com/office/drawing/2014/main" id="{00E9CCF8-5B6B-7FED-95BF-6A391EBA5DED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725981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1389936" y="846475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389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Результаты работы</a:t>
            </a:r>
          </a:p>
          <a:p>
            <a:pPr marL="0" indent="0">
              <a:lnSpc>
                <a:spcPts val="4860"/>
              </a:lnSpc>
              <a:buNone/>
            </a:pPr>
            <a:r>
              <a:rPr lang="en-US" sz="3890" dirty="0">
                <a:solidFill>
                  <a:srgbClr val="C6BF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Predictions</a:t>
            </a:r>
            <a:endParaRPr lang="en-US" sz="389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371261" y="2310051"/>
            <a:ext cx="938164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В</a:t>
            </a:r>
            <a:r>
              <a:rPr lang="en-US" sz="175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результате получаем следующие таблицы</a:t>
            </a:r>
            <a:r>
              <a:rPr lang="en-US" sz="175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: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9C72791-8791-E518-D19D-B2648FCE64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936" y="2825324"/>
            <a:ext cx="9252398" cy="1494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117CD21-921E-487F-F71B-57E308EEDC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3702" y="4026899"/>
            <a:ext cx="7158415" cy="410506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Овал 12">
            <a:extLst>
              <a:ext uri="{FF2B5EF4-FFF2-40B4-BE49-F238E27FC236}">
                <a16:creationId xmlns:a16="http://schemas.microsoft.com/office/drawing/2014/main" id="{E12F2238-11CA-7CD8-9C7D-6D934B05800B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486</Words>
  <Application>Microsoft Office PowerPoint</Application>
  <PresentationFormat>Произвольный</PresentationFormat>
  <Paragraphs>114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Agency FB</vt:lpstr>
      <vt:lpstr>Arial</vt:lpstr>
      <vt:lpstr>Arial Black</vt:lpstr>
      <vt:lpstr>Calibri</vt:lpstr>
      <vt:lpstr>Mukta</vt:lpstr>
      <vt:lpstr>Prompt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Бугай Даниил Александрович</cp:lastModifiedBy>
  <cp:revision>2</cp:revision>
  <dcterms:created xsi:type="dcterms:W3CDTF">2024-06-17T14:27:55Z</dcterms:created>
  <dcterms:modified xsi:type="dcterms:W3CDTF">2024-06-17T12:26:16Z</dcterms:modified>
</cp:coreProperties>
</file>